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6" r:id="rId6"/>
    <p:sldId id="261" r:id="rId7"/>
    <p:sldId id="263" r:id="rId8"/>
    <p:sldId id="265" r:id="rId9"/>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850"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8921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www.google.com/search?sca_esv=563044254&amp;q=John+Llewellyn+Rhys+Prize&amp;si=ACFMAn_Gd9OM2CPb2aZmeZqmDNcQe6dffWLqUS3eIZkPr91_py7EwTHVU13TQOPMLxDsvnHq_ickOc6r0tz-LonaVlcWcNvPtl90iBew3PqwngD3qvlEu0qFKOvi1zU3JjZpOBHumjaqQejSM0YqinRZ7rDwD34xyNMD9zXMF5wZxgi-laGZsh6PP3qrTFnglQGl51cme5WMQvGS_2zX6Jy6v1BryekxHAlTE9RYOFopN7VLeqSzAzZutdbH_57H31IN_KJZIE0Rg60PSYgqvVoiTlwkJX19Pg%3D%3D&amp;sa=X&amp;ved=2ahUKEwissN6V8ZWBAxX6cGwGHdK6CyEQmxMoAnoECCMQBA" TargetMode="External"/><Relationship Id="rId13" Type="http://schemas.openxmlformats.org/officeDocument/2006/relationships/image" Target="../media/image4.jpeg"/><Relationship Id="rId3" Type="http://schemas.openxmlformats.org/officeDocument/2006/relationships/hyperlink" Target="https://www.google.com/search?sca_esv=563044254&amp;q=Kasauli&amp;si=ACFMAn_Gd9OM2CPb2aZmeZqmDNcQe6dffWLqUS3eIZkPr91_p02TprE-cpHv6jwf2vIuppPGe24I9XQR94t3dpmWkkBL6QeoQyqJDmKFGgsZbSSQOQzB3q5U0ix-a7mFRgT0bd7ybU2o_5xRoN-_PU4v44OeWdTBoLFEaJ-FCd4Fih_r_vsGdwtY9ZyoFX6pGDVOpRfmBH27&amp;sa=X&amp;ved=2ahUKEwissN6V8ZWBAxX6cGwGHdK6CyEQmxMoAHoECBsQAg" TargetMode="External"/><Relationship Id="rId7" Type="http://schemas.openxmlformats.org/officeDocument/2006/relationships/hyperlink" Target="https://www.google.com/search?sca_esv=563044254&amp;q=Padma+Bhushan&amp;si=ACFMAn_Gd9OM2CPb2aZmeZqmDNcQe6dffWLqUS3eIZkPr91_p-dxW_xEUvmxNO6l6JeUkxKB0heTvO21P6PVA-lyDe7GcmCM-ytndJlOsqJyXsZzxGg-aXEJTdB7ZKMSvFZ1QKBztzvSA6XbLC4idh49rDlbyJDZpfepE1coqzgqSq6mkvE1ZHZzBa3qrmpW5z2W5ZAhbGnGlfTF9F9XIByEBWWMe-zqcNSAUq_1AAvl4gNNRpAGDkCxjfyhDqUPunCwkYRDBizU&amp;sa=X&amp;ved=2ahUKEwissN6V8ZWBAxX6cGwGHdK6CyEQmxMoAXoECCMQAw" TargetMode="External"/><Relationship Id="rId12" Type="http://schemas.openxmlformats.org/officeDocument/2006/relationships/hyperlink" Target="https://www.google.com/search?sca_esv=563044254&amp;q=Bishop+Cotton+School&amp;stick=H4sIAAAAAAAAAONgVuLUz9U3SMq1yChaxCrilFmckV-g4JxfUpKfpxCcnJGfnwMAgjaAJyQAAAA&amp;sa=X&amp;ved=2ahUKEwissN6V8ZWBAxX6cGwGHdK6CyEQmxMoAHoECBoQA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google.com/search?sca_esv=563044254&amp;q=Sahitya+Akademi+Award&amp;si=ACFMAn_Gd9OM2CPb2aZmeZqmDNcQe6dffWLqUS3eIZkPr91_p7YnK7Ptma1IPQuj-NKK3B1quaV0kKx_MjzIrYYVfCJ4YL8Yo4MWjnUfUvxyEclfTnetgnNHP58O8pTwDgLcnGkc736w2PeOr0fMKk8U6Q11Gzs8BN23qi_LEunXwjWyGaKoGJVR-yVw5Mt3TNmI3rqzBqeaSxvSYnBSDDaFyCDI7O5xct_0pIifgs1k85o2xy_vkYw8cgLfMprcSinG7XZ2nS4ZtUH4ad08zrACLYYcUxRb0Q%3D%3D&amp;sa=X&amp;ved=2ahUKEwissN6V8ZWBAxX6cGwGHdK6CyEQmxMoAHoECCMQAg" TargetMode="External"/><Relationship Id="rId11" Type="http://schemas.openxmlformats.org/officeDocument/2006/relationships/hyperlink" Target="https://www.google.com/search?sca_esv=563044254&amp;q=William+Bond&amp;si=ACFMAn8gKcw6L8cgu575hwcueyKgoe9ZYQ1m1yJZTLKy7VGJ2poSSE6T2Q38TRPETopgFZq44_gXyu-Xxzxiy7wI3ttSlwiyxBGjTXdGei9tZMr-9iXLRQ0epDMrL08sQMMg_FC2WkAbwGmjVVZ8UBbnQdIG9pLxcgNWItepKq8oUxK3OMk20uBJCElU4ehthKjfGvgcltz1PuVrp0oJ_2Nh9vWtR8macc9sEXz0gk2FI_mRYe00FbXmuanUuuycuTG20Ab3oq4hfDcPEUiG3UqdEhsUtE2gTg%3D%3D&amp;sa=X&amp;ved=2ahUKEwissN6V8ZWBAxX6cGwGHdK6CyEQmxMoAXoECB0QAw" TargetMode="External"/><Relationship Id="rId5" Type="http://schemas.openxmlformats.org/officeDocument/2006/relationships/hyperlink" Target="https://www.google.com/search?sca_esv=563044254&amp;q=Edith+Dorothy&amp;si=ACFMAn8gKcw6L8cgu575hwcueyKgoe9ZYQ1m1yJZTLKy7VGJ2uU7t34qNsZtEQvfoGQEQ4hXUURIfVgajLjbdrtdL6eEVvF7zqU6JWKx88T_0_NG7y_VVRgD6I2QdJ4xcueThkwGMxnXYJ23kDY5Tn58Uik9CdEEYWISN_LV_ck7JmG39BKf0m33yEiLzML7fEFvUGhHR3sX1KpOiSvfkpy51PefVyZlkO7ZPxxjJaq1DwmSs-bbD5d-ojuFJeftnWRu25cok2OPZBfC-2Os_kbCsaNTz4ztYQ%3D%3D&amp;sa=X&amp;ved=2ahUKEwissN6V8ZWBAxX6cGwGHdK6CyEQmxMoAXoECCYQAw" TargetMode="External"/><Relationship Id="rId10" Type="http://schemas.openxmlformats.org/officeDocument/2006/relationships/hyperlink" Target="https://www.google.com/search?sca_esv=563044254&amp;q=Ellen+Bond&amp;si=ACFMAn8gKcw6L8cgu575hwcueyKgoe9ZYQ1m1yJZTLKy7VGJ2pW1f6nbA6PjFg15ttOnFk8bgwc3xYPUkaRn2GpMi2N_TozyJ5ajP-Lh-jPkylir3XnCDW5MCHDSZ5qvETE94CHeY8hbKr3g-UfHCajxh_NIYfMf5QQWJVBLCQBIQucGgeQftQzLZNyco4-x8rTM6FYC6SWoKX4lOQE1r2xwwXcQwcBcdQbyKhyuV8RgoUTguXzSB7G3kO_t8Vj8VJJrqqAp9v5jl8Io4FMLKcnyfQKyoHs6Qw%3D%3D&amp;sa=X&amp;ved=2ahUKEwissN6V8ZWBAxX6cGwGHdK6CyEQmxMoAHoECB0QAg" TargetMode="External"/><Relationship Id="rId4" Type="http://schemas.openxmlformats.org/officeDocument/2006/relationships/hyperlink" Target="https://www.google.com/search?sca_esv=563044254&amp;q=Aubrey+Bond&amp;si=ACFMAn8gKcw6L8cgu575hwcueyKgoe9ZYQ1m1yJZTLKy7VGJ2qUCZxUemF1cAxo_1tO5gJi41P33jfofewcXYVyeaCXIumheUA1qCueT2ZOvNEkn0omxmrIZvx17xcxYPrDmg0Nu81fGNdGZzzn8iOBNvpOzoiq7Vxr_62SH9SeOGQCTyle3AZ_MTQhUAeEj9jK-L9Ps66uY1dzui6GRT2C2NVUZiwoyX5XgQFE1mlVIeWwV4l6984sJaNLzeaSu6v5HwKhsoIMl1MoQ-fqpE6y12FG1kQrs2w%3D%3D&amp;sa=X&amp;ved=2ahUKEwissN6V8ZWBAxX6cGwGHdK6CyEQmxMoAHoECCYQAg" TargetMode="External"/><Relationship Id="rId9" Type="http://schemas.openxmlformats.org/officeDocument/2006/relationships/hyperlink" Target="https://www.google.com/search?sca_esv=563044254&amp;q=Padma+Shri&amp;si=ACFMAn_Gd9OM2CPb2aZmeZqmDNcQe6dffWLqUS3eIZkPr91_p7IcFf-XbXXxr0m6sTIj0P2-7QBeUOttCYXW3l8UfbApTN0DGvRMkXfOLpzIqSuk5OfyucDHIdvFxhO2UOCr1QU6bxy9oz3iOjGxwyYzIRjccVHKz6CNtDmX3nZ1kcEaZME61vcE-645vKUvbXZh9bXNWokH_xxCqx6CAGoZGO6Phq_-zf-ZsQu7NlLormV8a2gMi3N_4aVOnGnBmrsG06KMuapV&amp;sa=X&amp;ved=2ahUKEwissN6V8ZWBAxX6cGwGHdK6CyEQmxMoA3oECCMQBQ"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pIpgh_JZQhw"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40626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dirty="0">
                <a:solidFill>
                  <a:schemeClr val="dk1"/>
                </a:solidFill>
                <a:latin typeface="Cambria"/>
                <a:ea typeface="Cambria"/>
                <a:cs typeface="Cambria"/>
                <a:sym typeface="Cambria"/>
              </a:rPr>
              <a:t>THE CHERRY TREE</a:t>
            </a:r>
          </a:p>
          <a:p>
            <a:pPr marL="0" marR="0" lvl="0" indent="0" algn="ctr" rtl="0">
              <a:spcBef>
                <a:spcPts val="0"/>
              </a:spcBef>
              <a:spcAft>
                <a:spcPts val="0"/>
              </a:spcAft>
              <a:buNone/>
            </a:pPr>
            <a:r>
              <a:rPr lang="en-US" sz="4200" b="1" dirty="0">
                <a:solidFill>
                  <a:schemeClr val="dk1"/>
                </a:solidFill>
                <a:latin typeface="Cambria"/>
                <a:ea typeface="Cambria"/>
                <a:cs typeface="Cambria"/>
                <a:sym typeface="Cambria"/>
              </a:rPr>
              <a:t>                         - RUSKIN BOND</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NATURE’S BOUNTY/PRAVEENA</a:t>
            </a: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sz="1400" dirty="0">
              <a:solidFill>
                <a:schemeClr val="dk1"/>
              </a:solidFill>
              <a:latin typeface="Cambria"/>
              <a:ea typeface="Cambria"/>
              <a:cs typeface="Cambria"/>
              <a:sym typeface="Cambria"/>
            </a:endParaRPr>
          </a:p>
        </p:txBody>
      </p:sp>
      <p:sp>
        <p:nvSpPr>
          <p:cNvPr id="104" name="Google Shape;104;p2"/>
          <p:cNvSpPr/>
          <p:nvPr/>
        </p:nvSpPr>
        <p:spPr>
          <a:xfrm>
            <a:off x="3276601" y="3086101"/>
            <a:ext cx="7911128"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rgbClr val="FF0000"/>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3074" name="Picture 2" descr="71,400+ Cherries On Tree Stock Photos, Pictures &amp; Royalty ...">
            <a:extLst>
              <a:ext uri="{FF2B5EF4-FFF2-40B4-BE49-F238E27FC236}">
                <a16:creationId xmlns:a16="http://schemas.microsoft.com/office/drawing/2014/main" id="{03DDE689-7E29-B454-2DF9-47B1BD265E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9283" y="1775474"/>
            <a:ext cx="15610860" cy="74682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NATURE’S BOUNTY/PRAVEENA</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sz="1400" dirty="0">
              <a:solidFill>
                <a:schemeClr val="dk1"/>
              </a:solidFill>
              <a:latin typeface="Cambria"/>
              <a:ea typeface="Cambria"/>
              <a:cs typeface="Cambria"/>
              <a:sym typeface="Cambria"/>
            </a:endParaRPr>
          </a:p>
        </p:txBody>
      </p:sp>
      <p:sp>
        <p:nvSpPr>
          <p:cNvPr id="114" name="Google Shape;114;p3"/>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BEE9D000-BCB0-4D1E-E3B7-0918EAAAC9B5}"/>
              </a:ext>
            </a:extLst>
          </p:cNvPr>
          <p:cNvSpPr txBox="1"/>
          <p:nvPr/>
        </p:nvSpPr>
        <p:spPr>
          <a:xfrm>
            <a:off x="6127340" y="1696065"/>
            <a:ext cx="9841782" cy="6370975"/>
          </a:xfrm>
          <a:prstGeom prst="rect">
            <a:avLst/>
          </a:prstGeom>
          <a:noFill/>
        </p:spPr>
        <p:txBody>
          <a:bodyPr wrap="square">
            <a:spAutoFit/>
          </a:bodyPr>
          <a:lstStyle/>
          <a:p>
            <a:pPr algn="l"/>
            <a:r>
              <a:rPr lang="en-IN" sz="4000" b="1" i="0" dirty="0">
                <a:solidFill>
                  <a:srgbClr val="202124"/>
                </a:solidFill>
                <a:effectLst/>
                <a:latin typeface="arial" panose="020B0604020202020204" pitchFamily="34" charset="0"/>
              </a:rPr>
              <a:t>Born: </a:t>
            </a:r>
            <a:r>
              <a:rPr lang="en-IN" sz="4000" b="0" i="0" dirty="0">
                <a:solidFill>
                  <a:srgbClr val="202124"/>
                </a:solidFill>
                <a:effectLst/>
                <a:latin typeface="arial" panose="020B0604020202020204" pitchFamily="34" charset="0"/>
              </a:rPr>
              <a:t>19 May 1934 (age 89 years), </a:t>
            </a:r>
            <a:r>
              <a:rPr lang="en-IN" sz="4000" b="0" i="0" strike="noStrike" dirty="0" err="1">
                <a:solidFill>
                  <a:srgbClr val="4311DA"/>
                </a:solidFill>
                <a:effectLst/>
                <a:latin typeface="arial" panose="020B0604020202020204" pitchFamily="34" charset="0"/>
                <a:hlinkClick r:id="rId3"/>
              </a:rPr>
              <a:t>Kasauli</a:t>
            </a:r>
            <a:endParaRPr lang="en-IN" sz="4000" b="0" i="0" dirty="0">
              <a:solidFill>
                <a:srgbClr val="202124"/>
              </a:solidFill>
              <a:effectLst/>
              <a:latin typeface="arial" panose="020B0604020202020204" pitchFamily="34" charset="0"/>
            </a:endParaRPr>
          </a:p>
          <a:p>
            <a:pPr algn="l"/>
            <a:r>
              <a:rPr lang="en-IN" sz="4000" b="1" i="0" dirty="0">
                <a:solidFill>
                  <a:srgbClr val="202124"/>
                </a:solidFill>
                <a:effectLst/>
                <a:latin typeface="arial" panose="020B0604020202020204" pitchFamily="34" charset="0"/>
              </a:rPr>
              <a:t>Parents: </a:t>
            </a:r>
            <a:r>
              <a:rPr lang="en-IN" sz="4000" b="0" i="0" strike="noStrike" dirty="0">
                <a:solidFill>
                  <a:srgbClr val="4311DA"/>
                </a:solidFill>
                <a:effectLst/>
                <a:latin typeface="arial" panose="020B0604020202020204" pitchFamily="34" charset="0"/>
                <a:hlinkClick r:id="rId4"/>
              </a:rPr>
              <a:t>Aubrey Bond</a:t>
            </a:r>
            <a:r>
              <a:rPr lang="en-IN" sz="4000" b="0" i="0" dirty="0">
                <a:solidFill>
                  <a:srgbClr val="202124"/>
                </a:solidFill>
                <a:effectLst/>
                <a:latin typeface="arial" panose="020B0604020202020204" pitchFamily="34" charset="0"/>
              </a:rPr>
              <a:t>, </a:t>
            </a:r>
            <a:r>
              <a:rPr lang="en-IN" sz="4000" b="0" i="0" strike="noStrike" dirty="0">
                <a:solidFill>
                  <a:srgbClr val="4311DA"/>
                </a:solidFill>
                <a:effectLst/>
                <a:latin typeface="arial" panose="020B0604020202020204" pitchFamily="34" charset="0"/>
                <a:hlinkClick r:id="rId5"/>
              </a:rPr>
              <a:t>Edith Dorothy</a:t>
            </a:r>
            <a:endParaRPr lang="en-IN" sz="4000" b="0" i="0" dirty="0">
              <a:solidFill>
                <a:srgbClr val="202124"/>
              </a:solidFill>
              <a:effectLst/>
              <a:latin typeface="arial" panose="020B0604020202020204" pitchFamily="34" charset="0"/>
            </a:endParaRPr>
          </a:p>
          <a:p>
            <a:pPr algn="l"/>
            <a:r>
              <a:rPr lang="en-IN" sz="4000" b="1" i="0" dirty="0">
                <a:solidFill>
                  <a:srgbClr val="202124"/>
                </a:solidFill>
                <a:effectLst/>
                <a:latin typeface="arial" panose="020B0604020202020204" pitchFamily="34" charset="0"/>
              </a:rPr>
              <a:t>Awards: </a:t>
            </a:r>
            <a:r>
              <a:rPr lang="en-IN" sz="4000" b="0" i="0" strike="noStrike" dirty="0">
                <a:solidFill>
                  <a:srgbClr val="4311DA"/>
                </a:solidFill>
                <a:effectLst/>
                <a:latin typeface="arial" panose="020B0604020202020204" pitchFamily="34" charset="0"/>
                <a:hlinkClick r:id="rId6"/>
              </a:rPr>
              <a:t>Sahitya </a:t>
            </a:r>
            <a:r>
              <a:rPr lang="en-IN" sz="4000" b="0" i="0" strike="noStrike" dirty="0" err="1">
                <a:solidFill>
                  <a:srgbClr val="4311DA"/>
                </a:solidFill>
                <a:effectLst/>
                <a:latin typeface="arial" panose="020B0604020202020204" pitchFamily="34" charset="0"/>
                <a:hlinkClick r:id="rId6"/>
              </a:rPr>
              <a:t>Akademi</a:t>
            </a:r>
            <a:r>
              <a:rPr lang="en-IN" sz="4000" b="0" i="0" strike="noStrike" dirty="0">
                <a:solidFill>
                  <a:srgbClr val="4311DA"/>
                </a:solidFill>
                <a:effectLst/>
                <a:latin typeface="arial" panose="020B0604020202020204" pitchFamily="34" charset="0"/>
                <a:hlinkClick r:id="rId6"/>
              </a:rPr>
              <a:t> Award</a:t>
            </a:r>
            <a:r>
              <a:rPr lang="en-IN" sz="4000" b="0" i="0" dirty="0">
                <a:solidFill>
                  <a:srgbClr val="202124"/>
                </a:solidFill>
                <a:effectLst/>
                <a:latin typeface="arial" panose="020B0604020202020204" pitchFamily="34" charset="0"/>
              </a:rPr>
              <a:t>, </a:t>
            </a:r>
            <a:r>
              <a:rPr lang="en-IN" sz="4000" b="0" i="0" strike="noStrike" dirty="0">
                <a:solidFill>
                  <a:srgbClr val="4311DA"/>
                </a:solidFill>
                <a:effectLst/>
                <a:latin typeface="arial" panose="020B0604020202020204" pitchFamily="34" charset="0"/>
                <a:hlinkClick r:id="rId7"/>
              </a:rPr>
              <a:t>Padma Bhushan</a:t>
            </a:r>
            <a:r>
              <a:rPr lang="en-IN" sz="4000" b="0" i="0" dirty="0">
                <a:solidFill>
                  <a:srgbClr val="202124"/>
                </a:solidFill>
                <a:effectLst/>
                <a:latin typeface="arial" panose="020B0604020202020204" pitchFamily="34" charset="0"/>
              </a:rPr>
              <a:t>, </a:t>
            </a:r>
            <a:r>
              <a:rPr lang="en-IN" sz="4000" b="0" i="0" strike="noStrike" dirty="0">
                <a:solidFill>
                  <a:srgbClr val="4311DA"/>
                </a:solidFill>
                <a:effectLst/>
                <a:latin typeface="arial" panose="020B0604020202020204" pitchFamily="34" charset="0"/>
                <a:hlinkClick r:id="rId8"/>
              </a:rPr>
              <a:t>John Llewellyn Rhys Prize</a:t>
            </a:r>
            <a:r>
              <a:rPr lang="en-IN" sz="4000" b="0" i="0" dirty="0">
                <a:solidFill>
                  <a:srgbClr val="202124"/>
                </a:solidFill>
                <a:effectLst/>
                <a:latin typeface="arial" panose="020B0604020202020204" pitchFamily="34" charset="0"/>
              </a:rPr>
              <a:t>, </a:t>
            </a:r>
            <a:r>
              <a:rPr lang="en-IN" sz="4000" b="0" i="0" strike="noStrike" dirty="0">
                <a:solidFill>
                  <a:srgbClr val="4311DA"/>
                </a:solidFill>
                <a:effectLst/>
                <a:latin typeface="arial" panose="020B0604020202020204" pitchFamily="34" charset="0"/>
                <a:hlinkClick r:id="rId9"/>
              </a:rPr>
              <a:t>Padma Shri</a:t>
            </a:r>
            <a:endParaRPr lang="en-IN" sz="4000" b="0" i="0" dirty="0">
              <a:solidFill>
                <a:srgbClr val="202124"/>
              </a:solidFill>
              <a:effectLst/>
              <a:latin typeface="arial" panose="020B0604020202020204" pitchFamily="34" charset="0"/>
            </a:endParaRPr>
          </a:p>
          <a:p>
            <a:pPr algn="l"/>
            <a:r>
              <a:rPr lang="en-IN" sz="4000" b="1" i="0" dirty="0">
                <a:solidFill>
                  <a:srgbClr val="202124"/>
                </a:solidFill>
                <a:effectLst/>
                <a:latin typeface="arial" panose="020B0604020202020204" pitchFamily="34" charset="0"/>
              </a:rPr>
              <a:t>Nationality: </a:t>
            </a:r>
            <a:r>
              <a:rPr lang="en-IN" sz="4000" b="0" i="0" dirty="0">
                <a:solidFill>
                  <a:srgbClr val="202124"/>
                </a:solidFill>
                <a:effectLst/>
                <a:latin typeface="arial" panose="020B0604020202020204" pitchFamily="34" charset="0"/>
              </a:rPr>
              <a:t>Indian</a:t>
            </a:r>
          </a:p>
          <a:p>
            <a:pPr algn="l"/>
            <a:r>
              <a:rPr lang="en-IN" sz="4000" b="1" i="0" dirty="0">
                <a:solidFill>
                  <a:srgbClr val="202124"/>
                </a:solidFill>
                <a:effectLst/>
                <a:latin typeface="arial" panose="020B0604020202020204" pitchFamily="34" charset="0"/>
              </a:rPr>
              <a:t>Siblings: </a:t>
            </a:r>
            <a:r>
              <a:rPr lang="en-IN" sz="4000" b="0" i="0" u="none" strike="noStrike" dirty="0">
                <a:solidFill>
                  <a:srgbClr val="4311DA"/>
                </a:solidFill>
                <a:effectLst/>
                <a:latin typeface="arial" panose="020B0604020202020204" pitchFamily="34" charset="0"/>
                <a:hlinkClick r:id="rId10"/>
              </a:rPr>
              <a:t>Ellen Bond</a:t>
            </a:r>
            <a:r>
              <a:rPr lang="en-IN" sz="4000" b="0" i="0" dirty="0">
                <a:solidFill>
                  <a:srgbClr val="202124"/>
                </a:solidFill>
                <a:effectLst/>
                <a:latin typeface="arial" panose="020B0604020202020204" pitchFamily="34" charset="0"/>
              </a:rPr>
              <a:t>, </a:t>
            </a:r>
            <a:r>
              <a:rPr lang="en-IN" sz="4000" b="0" i="0" u="none" strike="noStrike" dirty="0">
                <a:solidFill>
                  <a:srgbClr val="4311DA"/>
                </a:solidFill>
                <a:effectLst/>
                <a:latin typeface="arial" panose="020B0604020202020204" pitchFamily="34" charset="0"/>
                <a:hlinkClick r:id="rId11"/>
              </a:rPr>
              <a:t>William Bond</a:t>
            </a:r>
            <a:endParaRPr lang="en-IN" sz="4000" b="0" i="0" dirty="0">
              <a:solidFill>
                <a:srgbClr val="202124"/>
              </a:solidFill>
              <a:effectLst/>
              <a:latin typeface="arial" panose="020B0604020202020204" pitchFamily="34" charset="0"/>
            </a:endParaRPr>
          </a:p>
          <a:p>
            <a:pPr algn="l"/>
            <a:r>
              <a:rPr lang="en-IN" sz="4000" b="1" i="0" dirty="0">
                <a:solidFill>
                  <a:srgbClr val="202124"/>
                </a:solidFill>
                <a:effectLst/>
                <a:latin typeface="arial" panose="020B0604020202020204" pitchFamily="34" charset="0"/>
              </a:rPr>
              <a:t>Alma mater: </a:t>
            </a:r>
            <a:r>
              <a:rPr lang="en-IN" sz="4000" b="0" i="0" u="none" strike="noStrike" dirty="0">
                <a:solidFill>
                  <a:srgbClr val="4311DA"/>
                </a:solidFill>
                <a:effectLst/>
                <a:latin typeface="arial" panose="020B0604020202020204" pitchFamily="34" charset="0"/>
                <a:hlinkClick r:id="rId12"/>
              </a:rPr>
              <a:t>Bishop Cotton School</a:t>
            </a:r>
            <a:endParaRPr lang="en-IN" sz="4000" b="0" i="0" dirty="0">
              <a:solidFill>
                <a:srgbClr val="202124"/>
              </a:solidFill>
              <a:effectLst/>
              <a:latin typeface="arial" panose="020B0604020202020204" pitchFamily="34" charset="0"/>
            </a:endParaRPr>
          </a:p>
          <a:p>
            <a:endParaRPr lang="en-IN" sz="4000" dirty="0">
              <a:solidFill>
                <a:srgbClr val="FF0000"/>
              </a:solidFill>
            </a:endParaRPr>
          </a:p>
        </p:txBody>
      </p:sp>
      <p:pic>
        <p:nvPicPr>
          <p:cNvPr id="2" name="Picture 2" descr="The Economic Times">
            <a:extLst>
              <a:ext uri="{FF2B5EF4-FFF2-40B4-BE49-F238E27FC236}">
                <a16:creationId xmlns:a16="http://schemas.microsoft.com/office/drawing/2014/main" id="{8B53986D-AA43-CBA1-6220-99AFA0155D3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78658" y="1624013"/>
            <a:ext cx="4658186" cy="7038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NATURE’S BOUNTY/ PRAVEENA</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sz="1400" dirty="0">
              <a:solidFill>
                <a:schemeClr val="dk1"/>
              </a:solidFill>
              <a:latin typeface="Cambria"/>
              <a:ea typeface="Cambria"/>
              <a:cs typeface="Cambria"/>
              <a:sym typeface="Cambria"/>
            </a:endParaRPr>
          </a:p>
        </p:txBody>
      </p:sp>
      <p:sp>
        <p:nvSpPr>
          <p:cNvPr id="124" name="Google Shape;124;p4"/>
          <p:cNvSpPr/>
          <p:nvPr/>
        </p:nvSpPr>
        <p:spPr>
          <a:xfrm>
            <a:off x="8045550" y="1828800"/>
            <a:ext cx="8811855" cy="72327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just"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r>
              <a:rPr lang="en-US" sz="4000" b="1" i="0" dirty="0">
                <a:solidFill>
                  <a:srgbClr val="4D5156"/>
                </a:solidFill>
                <a:effectLst/>
                <a:latin typeface="+mn-lt"/>
              </a:rPr>
              <a:t>Ruskin Bond is an Indian author. His first novel, The Room on the Roof, was published in 1956, and it received the John Llewellyn Rhys Prize in 1957. Bond has authored more than 500 short stories, essays, and novels which includes 69 books for children.</a:t>
            </a:r>
            <a:endParaRPr sz="4000" b="1" i="0" u="none" strike="noStrike" cap="none" dirty="0">
              <a:solidFill>
                <a:schemeClr val="dk1"/>
              </a:solidFill>
              <a:latin typeface="+mn-lt"/>
              <a:ea typeface="Cambria"/>
              <a:cs typeface="Cambria"/>
              <a:sym typeface="Cambria"/>
            </a:endParaRPr>
          </a:p>
          <a:p>
            <a:pPr marL="0" marR="0" lvl="0" indent="0" algn="ctr" rtl="0">
              <a:spcBef>
                <a:spcPts val="0"/>
              </a:spcBef>
              <a:spcAft>
                <a:spcPts val="0"/>
              </a:spcAft>
              <a:buNone/>
            </a:pPr>
            <a:br>
              <a:rPr lang="en-US" sz="4000" b="1" i="0" u="none" strike="noStrike" cap="none" dirty="0">
                <a:solidFill>
                  <a:schemeClr val="dk1"/>
                </a:solidFill>
                <a:latin typeface="+mn-lt"/>
                <a:ea typeface="Cambria"/>
                <a:cs typeface="Cambria"/>
                <a:sym typeface="Cambria"/>
              </a:rPr>
            </a:br>
            <a:endParaRPr sz="4000" b="1" i="0" u="none" strike="noStrike" cap="none" dirty="0">
              <a:solidFill>
                <a:schemeClr val="dk1"/>
              </a:solidFill>
              <a:latin typeface="+mn-lt"/>
              <a:ea typeface="Calibri"/>
              <a:cs typeface="Calibri"/>
              <a:sym typeface="Calibri"/>
            </a:endParaRPr>
          </a:p>
        </p:txBody>
      </p:sp>
      <p:pic>
        <p:nvPicPr>
          <p:cNvPr id="2050" name="Picture 2" descr="The Economic Times">
            <a:extLst>
              <a:ext uri="{FF2B5EF4-FFF2-40B4-BE49-F238E27FC236}">
                <a16:creationId xmlns:a16="http://schemas.microsoft.com/office/drawing/2014/main" id="{9A5AB847-5C5A-D0C4-0333-442B944DD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596" y="1624013"/>
            <a:ext cx="6230886" cy="76029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Cambria"/>
                <a:ea typeface="Cambria"/>
                <a:cs typeface="Cambria"/>
                <a:sym typeface="Cambria"/>
              </a:rPr>
              <a:t>NATURE’S BOUNTY/ PRAVEENA</a:t>
            </a:r>
          </a:p>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1" i="0" u="none" strike="noStrike" kern="0" cap="none" spc="0" normalizeH="0" baseline="0" noProof="0" dirty="0">
              <a:ln>
                <a:noFill/>
              </a:ln>
              <a:solidFill>
                <a:srgbClr val="000000"/>
              </a:solidFill>
              <a:effectLst/>
              <a:uLnTx/>
              <a:uFillTx/>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Cambria"/>
              <a:ea typeface="Cambria"/>
              <a:cs typeface="Cambria"/>
              <a:sym typeface="Cambria"/>
            </a:endParaRPr>
          </a:p>
        </p:txBody>
      </p:sp>
      <p:sp>
        <p:nvSpPr>
          <p:cNvPr id="154" name="Google Shape;154;p7"/>
          <p:cNvSpPr/>
          <p:nvPr/>
        </p:nvSpPr>
        <p:spPr>
          <a:xfrm>
            <a:off x="8036642" y="358295"/>
            <a:ext cx="8727357" cy="790981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br>
              <a:rPr kumimoji="0" lang="en-US" sz="1800" b="1" i="0" u="none" strike="noStrike" kern="0" cap="none" spc="0" normalizeH="0" baseline="0" noProof="0" dirty="0">
                <a:ln>
                  <a:noFill/>
                </a:ln>
                <a:solidFill>
                  <a:srgbClr val="000000"/>
                </a:solidFill>
                <a:effectLst/>
                <a:uLnTx/>
                <a:uFillTx/>
                <a:latin typeface="Cambria"/>
                <a:ea typeface="Cambria"/>
                <a:cs typeface="Cambria"/>
                <a:sym typeface="Cambria"/>
              </a:rPr>
            </a:br>
            <a:endParaRPr kumimoji="0" sz="1800" b="1" i="0" u="none" strike="noStrike" kern="0" cap="none" spc="0" normalizeH="0" baseline="0" noProof="0" dirty="0">
              <a:ln>
                <a:noFill/>
              </a:ln>
              <a:solidFill>
                <a:srgbClr val="000000"/>
              </a:solidFill>
              <a:effectLst/>
              <a:uLnTx/>
              <a:uFillTx/>
              <a:latin typeface="Cambria"/>
              <a:ea typeface="Cambria"/>
              <a:cs typeface="Cambria"/>
              <a:sym typeface="Cambria"/>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800" b="1" i="0" u="none" strike="noStrike" kern="0" cap="none" spc="0" normalizeH="0" baseline="0" noProof="0" dirty="0">
              <a:ln>
                <a:noFill/>
              </a:ln>
              <a:solidFill>
                <a:srgbClr val="000000"/>
              </a:solidFill>
              <a:effectLst/>
              <a:uLnTx/>
              <a:uFillTx/>
              <a:latin typeface="Cambria"/>
              <a:ea typeface="Cambria"/>
              <a:cs typeface="Cambria"/>
              <a:sym typeface="Cambria"/>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1" i="0" u="none" strike="noStrike" kern="0" cap="none" spc="0" normalizeH="0" baseline="0" noProof="0" dirty="0">
                <a:ln>
                  <a:noFill/>
                </a:ln>
                <a:solidFill>
                  <a:srgbClr val="000000"/>
                </a:solidFill>
                <a:effectLst/>
                <a:uLnTx/>
                <a:uFillTx/>
                <a:latin typeface="Cambria"/>
                <a:ea typeface="Cambria"/>
                <a:cs typeface="Cambria"/>
                <a:sym typeface="Cambria"/>
              </a:rPr>
              <a:t>       </a:t>
            </a:r>
            <a:endParaRPr kumimoji="0" sz="4200" b="1" i="0" u="none" strike="noStrike" kern="0" cap="none" spc="0" normalizeH="0" baseline="0" noProof="0" dirty="0">
              <a:ln>
                <a:noFill/>
              </a:ln>
              <a:solidFill>
                <a:srgbClr val="000000"/>
              </a:solidFill>
              <a:effectLst/>
              <a:uLnTx/>
              <a:uFillTx/>
              <a:latin typeface="Cambria"/>
              <a:ea typeface="Cambria"/>
              <a:cs typeface="Cambria"/>
              <a:sym typeface="Cambria"/>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800" b="0" i="0" u="none" strike="noStrike" kern="0" cap="none" spc="0" normalizeH="0" baseline="0" noProof="0" dirty="0">
                <a:ln>
                  <a:noFill/>
                </a:ln>
                <a:solidFill>
                  <a:srgbClr val="4D5156"/>
                </a:solidFill>
                <a:effectLst/>
                <a:uLnTx/>
                <a:uFillTx/>
                <a:latin typeface="Google Sans"/>
                <a:cs typeface="Arial"/>
                <a:sym typeface="Arial"/>
              </a:rPr>
              <a:t>Jammu and Kashmir have a total of 2317 hectares of land under cherry cultivation. Cherry is one of the first fresh fruits to be harvested </a:t>
            </a:r>
            <a:r>
              <a:rPr kumimoji="0" lang="en-US" sz="4800" b="0" i="0" u="none" strike="noStrike" kern="0" cap="none" spc="0" normalizeH="0" baseline="0" noProof="0" dirty="0">
                <a:ln>
                  <a:noFill/>
                </a:ln>
                <a:solidFill>
                  <a:srgbClr val="040C28"/>
                </a:solidFill>
                <a:effectLst/>
                <a:uLnTx/>
                <a:uFillTx/>
                <a:latin typeface="Google Sans"/>
                <a:cs typeface="Arial"/>
                <a:sym typeface="Arial"/>
              </a:rPr>
              <a:t>by the end of May month and ends by the conclusion of June</a:t>
            </a:r>
            <a:r>
              <a:rPr kumimoji="0" lang="en-US" sz="4800" b="0" i="0" u="none" strike="noStrike" kern="0" cap="none" spc="0" normalizeH="0" baseline="0" noProof="0" dirty="0">
                <a:ln>
                  <a:noFill/>
                </a:ln>
                <a:solidFill>
                  <a:srgbClr val="4D5156"/>
                </a:solidFill>
                <a:effectLst/>
                <a:uLnTx/>
                <a:uFillTx/>
                <a:latin typeface="Google Sans"/>
                <a:cs typeface="Arial"/>
                <a:sym typeface="Arial"/>
              </a:rPr>
              <a:t>.</a:t>
            </a:r>
            <a:endParaRPr kumimoji="0" sz="4000" b="1" i="0" u="none" strike="noStrike" kern="0" cap="none" spc="0" normalizeH="0" baseline="0" noProof="0" dirty="0">
              <a:ln>
                <a:noFill/>
              </a:ln>
              <a:solidFill>
                <a:srgbClr val="000000"/>
              </a:solidFill>
              <a:effectLst/>
              <a:uLnTx/>
              <a:uFillTx/>
              <a:latin typeface="Arial"/>
              <a:ea typeface="Cambria"/>
              <a:cs typeface="Cambria"/>
              <a:sym typeface="Cambria"/>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br>
              <a:rPr kumimoji="0" lang="en-US" sz="4000" b="1" i="0" u="none" strike="noStrike" kern="0" cap="none" spc="0" normalizeH="0" baseline="0" noProof="0" dirty="0">
                <a:ln>
                  <a:noFill/>
                </a:ln>
                <a:solidFill>
                  <a:srgbClr val="000000"/>
                </a:solidFill>
                <a:effectLst/>
                <a:uLnTx/>
                <a:uFillTx/>
                <a:latin typeface="Arial"/>
                <a:ea typeface="Cambria"/>
                <a:cs typeface="Cambria"/>
                <a:sym typeface="Cambria"/>
              </a:rPr>
            </a:br>
            <a:endParaRPr kumimoji="0" sz="4000" b="0" i="0" u="none" strike="noStrike" kern="0" cap="none" spc="0" normalizeH="0" baseline="0" noProof="0" dirty="0">
              <a:ln>
                <a:noFill/>
              </a:ln>
              <a:solidFill>
                <a:srgbClr val="000000"/>
              </a:solidFill>
              <a:effectLst/>
              <a:uLnTx/>
              <a:uFillTx/>
              <a:latin typeface="Arial"/>
              <a:ea typeface="Calibri"/>
              <a:cs typeface="Calibri"/>
              <a:sym typeface="Calibri"/>
            </a:endParaRPr>
          </a:p>
        </p:txBody>
      </p:sp>
      <p:pic>
        <p:nvPicPr>
          <p:cNvPr id="2" name="Picture 2" descr="1K+ Cherry Tree Pictures | Download Free Images on Unsplash">
            <a:extLst>
              <a:ext uri="{FF2B5EF4-FFF2-40B4-BE49-F238E27FC236}">
                <a16:creationId xmlns:a16="http://schemas.microsoft.com/office/drawing/2014/main" id="{0B935B61-1479-F320-3CD7-DDF9D4C60F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8503" y="1179871"/>
            <a:ext cx="6868139" cy="7743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937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NATURE’S BOUNTY/ PRAVEENA</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sz="1400" dirty="0">
              <a:solidFill>
                <a:schemeClr val="dk1"/>
              </a:solidFill>
              <a:latin typeface="Cambria"/>
              <a:ea typeface="Cambria"/>
              <a:cs typeface="Cambria"/>
              <a:sym typeface="Cambria"/>
            </a:endParaRPr>
          </a:p>
        </p:txBody>
      </p:sp>
      <p:sp>
        <p:nvSpPr>
          <p:cNvPr id="144" name="Google Shape;144;p6"/>
          <p:cNvSpPr/>
          <p:nvPr/>
        </p:nvSpPr>
        <p:spPr>
          <a:xfrm>
            <a:off x="8436076" y="1548581"/>
            <a:ext cx="8716297" cy="5293716"/>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4000" b="0" i="0" dirty="0">
                <a:solidFill>
                  <a:srgbClr val="4D5156"/>
                </a:solidFill>
                <a:effectLst/>
                <a:latin typeface="Google Sans"/>
              </a:rPr>
              <a:t> </a:t>
            </a:r>
            <a:r>
              <a:rPr lang="en-US" sz="4000" b="0" i="0" dirty="0">
                <a:solidFill>
                  <a:srgbClr val="4D5156"/>
                </a:solidFill>
                <a:effectLst/>
                <a:latin typeface="Arial" panose="020B0604020202020204" pitchFamily="34" charset="0"/>
                <a:cs typeface="Arial" panose="020B0604020202020204" pitchFamily="34" charset="0"/>
              </a:rPr>
              <a:t>Cherries are primarily grown in the northern regions of India, particularly in the states of </a:t>
            </a:r>
            <a:r>
              <a:rPr lang="en-US" sz="4000" b="0" i="0" dirty="0">
                <a:solidFill>
                  <a:srgbClr val="040C28"/>
                </a:solidFill>
                <a:effectLst/>
                <a:latin typeface="Arial" panose="020B0604020202020204" pitchFamily="34" charset="0"/>
                <a:cs typeface="Arial" panose="020B0604020202020204" pitchFamily="34" charset="0"/>
              </a:rPr>
              <a:t>Jammu and Kashmir, Himachal Pradesh, and Uttarakhand</a:t>
            </a:r>
            <a:r>
              <a:rPr lang="en-US" sz="4000" b="0" i="0" dirty="0">
                <a:solidFill>
                  <a:srgbClr val="4D5156"/>
                </a:solidFill>
                <a:effectLst/>
                <a:latin typeface="Arial" panose="020B0604020202020204" pitchFamily="34" charset="0"/>
                <a:cs typeface="Arial" panose="020B0604020202020204" pitchFamily="34" charset="0"/>
              </a:rPr>
              <a:t>. In Jammu and Kashmir, the districts of Srinagar, Anantnag, Budgam, and Baramulla are the major producers of cherries</a:t>
            </a:r>
            <a:r>
              <a:rPr lang="en-US" sz="4000" b="0" i="0" dirty="0">
                <a:solidFill>
                  <a:srgbClr val="4D5156"/>
                </a:solidFill>
                <a:effectLst/>
                <a:latin typeface="Google Sans"/>
              </a:rPr>
              <a:t>.</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2" name="Picture 2">
            <a:extLst>
              <a:ext uri="{FF2B5EF4-FFF2-40B4-BE49-F238E27FC236}">
                <a16:creationId xmlns:a16="http://schemas.microsoft.com/office/drawing/2014/main" id="{9047CAE2-7EFE-0160-B896-C9247E2101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074" y="1838186"/>
            <a:ext cx="7248525" cy="716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PRAVEENA</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sz="1400" dirty="0">
              <a:solidFill>
                <a:schemeClr val="dk1"/>
              </a:solidFill>
              <a:latin typeface="Cambria"/>
              <a:ea typeface="Cambria"/>
              <a:cs typeface="Cambria"/>
              <a:sym typeface="Cambria"/>
            </a:endParaRPr>
          </a:p>
        </p:txBody>
      </p:sp>
      <p:sp>
        <p:nvSpPr>
          <p:cNvPr id="164" name="Google Shape;164;p8"/>
          <p:cNvSpPr/>
          <p:nvPr/>
        </p:nvSpPr>
        <p:spPr>
          <a:xfrm>
            <a:off x="3233277" y="471948"/>
            <a:ext cx="13312269" cy="470894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dirty="0">
                <a:solidFill>
                  <a:schemeClr val="dk1"/>
                </a:solidFill>
                <a:latin typeface="Cambria"/>
                <a:ea typeface="Cambria"/>
                <a:cs typeface="Cambria"/>
                <a:sym typeface="Cambria"/>
                <a:hlinkClick r:id="rId3"/>
              </a:rPr>
              <a:t>https://www.youtube.com/watch?v=pIpgh_JZQhw</a:t>
            </a:r>
            <a:endParaRPr lang="en-IN" sz="4200" b="1" dirty="0">
              <a:solidFill>
                <a:schemeClr val="dk1"/>
              </a:solidFill>
              <a:latin typeface="Cambria"/>
              <a:ea typeface="Cambria"/>
              <a:cs typeface="Cambria"/>
              <a:sym typeface="Cambria"/>
            </a:endParaRPr>
          </a:p>
          <a:p>
            <a:pPr marL="0" marR="0" lvl="0" indent="0" algn="ctr" rtl="0">
              <a:spcBef>
                <a:spcPts val="0"/>
              </a:spcBef>
              <a:spcAft>
                <a:spcPts val="0"/>
              </a:spcAft>
              <a:buNone/>
            </a:pPr>
            <a:endParaRPr lang="en-US" sz="4200" b="1" dirty="0">
              <a:solidFill>
                <a:schemeClr val="dk1"/>
              </a:solidFill>
              <a:latin typeface="Cambria"/>
              <a:ea typeface="Cambria"/>
              <a:cs typeface="Cambria"/>
              <a:sym typeface="Cambria"/>
            </a:endParaRPr>
          </a:p>
          <a:p>
            <a:pPr marL="0" marR="0" lvl="0" indent="0" algn="ctr" rtl="0">
              <a:spcBef>
                <a:spcPts val="0"/>
              </a:spcBef>
              <a:spcAft>
                <a:spcPts val="0"/>
              </a:spcAft>
              <a:buNone/>
            </a:pP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64A1F18C-1DB9-FC1A-D654-063A2C84867B}"/>
              </a:ext>
            </a:extLst>
          </p:cNvPr>
          <p:cNvSpPr txBox="1"/>
          <p:nvPr/>
        </p:nvSpPr>
        <p:spPr>
          <a:xfrm>
            <a:off x="2514601" y="3156155"/>
            <a:ext cx="14741012" cy="215444"/>
          </a:xfrm>
          <a:prstGeom prst="rect">
            <a:avLst/>
          </a:prstGeom>
          <a:noFill/>
        </p:spPr>
        <p:txBody>
          <a:bodyPr wrap="square">
            <a:spAutoFit/>
          </a:bodyPr>
          <a:lstStyle/>
          <a:p>
            <a:pPr marL="0" marR="0" lvl="0" indent="0" algn="ctr" rtl="0">
              <a:spcBef>
                <a:spcPts val="0"/>
              </a:spcBef>
              <a:spcAft>
                <a:spcPts val="0"/>
              </a:spcAft>
              <a:buNone/>
            </a:pPr>
            <a:r>
              <a:rPr lang="en-US" sz="800" b="1" i="0" u="none" strike="noStrike" cap="none" dirty="0">
                <a:solidFill>
                  <a:schemeClr val="dk1"/>
                </a:solidFill>
                <a:latin typeface="Cambria"/>
                <a:ea typeface="Cambria"/>
                <a:cs typeface="Cambria"/>
                <a:sym typeface="Cambria"/>
              </a:rPr>
              <a:t> </a:t>
            </a:r>
            <a:endParaRPr lang="en-US" sz="4800" b="1" i="0" u="none" strike="noStrike" cap="none" dirty="0">
              <a:solidFill>
                <a:schemeClr val="dk1"/>
              </a:solidFill>
              <a:latin typeface="Arial" panose="020B0604020202020204" pitchFamily="34" charset="0"/>
              <a:ea typeface="Cambria"/>
              <a:cs typeface="Arial" panose="020B0604020202020204" pitchFamily="34" charset="0"/>
              <a:sym typeface="Cambr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82" name="Google Shape;182;p10"/>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PRAVEENA</a:t>
            </a:r>
            <a:endParaRPr sz="1400" b="1" dirty="0">
              <a:solidFill>
                <a:schemeClr val="dk1"/>
              </a:solidFill>
              <a:latin typeface="Cambria"/>
              <a:ea typeface="Cambria"/>
              <a:cs typeface="Cambria"/>
              <a:sym typeface="Cambria"/>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sz="1400" dirty="0">
              <a:solidFill>
                <a:schemeClr val="dk1"/>
              </a:solidFill>
              <a:latin typeface="Cambria"/>
              <a:ea typeface="Cambria"/>
              <a:cs typeface="Cambria"/>
              <a:sym typeface="Cambria"/>
            </a:endParaRPr>
          </a:p>
        </p:txBody>
      </p:sp>
      <p:sp>
        <p:nvSpPr>
          <p:cNvPr id="184" name="Google Shape;184;p10"/>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dirty="0">
                <a:solidFill>
                  <a:schemeClr val="dk1"/>
                </a:solidFill>
                <a:latin typeface="Cambria"/>
                <a:ea typeface="Cambria"/>
                <a:cs typeface="Cambria"/>
                <a:sym typeface="Cambria"/>
              </a:rPr>
              <a:t>REFERENCES &amp; THANKING SLIDE</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7170" name="Picture 2" descr="Thank You Images - Free Download on Freepik">
            <a:extLst>
              <a:ext uri="{FF2B5EF4-FFF2-40B4-BE49-F238E27FC236}">
                <a16:creationId xmlns:a16="http://schemas.microsoft.com/office/drawing/2014/main" id="{8FB6F73A-10E3-6956-36D7-A7009DF509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3688" y="326647"/>
            <a:ext cx="14034939" cy="89316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265</Words>
  <Application>Microsoft Office PowerPoint</Application>
  <PresentationFormat>Custom</PresentationFormat>
  <Paragraphs>56</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vt:lpstr>
      <vt:lpstr>Calibri</vt:lpstr>
      <vt:lpstr>Cambria</vt:lpstr>
      <vt:lpstr>Google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25</cp:revision>
  <dcterms:created xsi:type="dcterms:W3CDTF">2006-08-16T00:00:00Z</dcterms:created>
  <dcterms:modified xsi:type="dcterms:W3CDTF">2023-09-06T14:15:22Z</dcterms:modified>
</cp:coreProperties>
</file>